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64" r:id="rId3"/>
    <p:sldId id="263" r:id="rId4"/>
    <p:sldId id="270" r:id="rId5"/>
    <p:sldId id="271" r:id="rId6"/>
    <p:sldId id="272" r:id="rId7"/>
    <p:sldId id="275" r:id="rId8"/>
    <p:sldId id="273" r:id="rId9"/>
    <p:sldId id="274" r:id="rId10"/>
    <p:sldId id="276" r:id="rId11"/>
    <p:sldId id="267" r:id="rId12"/>
    <p:sldId id="257" r:id="rId13"/>
    <p:sldId id="260" r:id="rId14"/>
    <p:sldId id="258"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C39C8-A797-4FC0-A575-BC24FBE3E851}" v="3" dt="2023-11-14T20:19:36.546"/>
    <p1510:client id="{6BEBC559-90E1-435E-8599-F86BB6F6196A}" v="6" dt="2023-11-14T19:50:30.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28" autoAdjust="0"/>
  </p:normalViewPr>
  <p:slideViewPr>
    <p:cSldViewPr snapToGrid="0">
      <p:cViewPr>
        <p:scale>
          <a:sx n="73" d="100"/>
          <a:sy n="73" d="100"/>
        </p:scale>
        <p:origin x="380" y="-6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ria, Isaiah" userId="8e51ebbd-c02a-4ba1-aae7-5e48e1ec2db5" providerId="ADAL" clId="{15EC39C8-A797-4FC0-A575-BC24FBE3E851}"/>
    <pc:docChg chg="undo custSel addSld delSld modSld sldOrd">
      <pc:chgData name="Sarria, Isaiah" userId="8e51ebbd-c02a-4ba1-aae7-5e48e1ec2db5" providerId="ADAL" clId="{15EC39C8-A797-4FC0-A575-BC24FBE3E851}" dt="2023-11-14T20:43:08.574" v="312" actId="13926"/>
      <pc:docMkLst>
        <pc:docMk/>
      </pc:docMkLst>
      <pc:sldChg chg="modSp mod modNotesTx">
        <pc:chgData name="Sarria, Isaiah" userId="8e51ebbd-c02a-4ba1-aae7-5e48e1ec2db5" providerId="ADAL" clId="{15EC39C8-A797-4FC0-A575-BC24FBE3E851}" dt="2023-11-14T20:43:08.574" v="312" actId="13926"/>
        <pc:sldMkLst>
          <pc:docMk/>
          <pc:sldMk cId="2051912638" sldId="263"/>
        </pc:sldMkLst>
        <pc:spChg chg="mod">
          <ac:chgData name="Sarria, Isaiah" userId="8e51ebbd-c02a-4ba1-aae7-5e48e1ec2db5" providerId="ADAL" clId="{15EC39C8-A797-4FC0-A575-BC24FBE3E851}" dt="2023-11-14T20:42:10.545" v="311" actId="20577"/>
          <ac:spMkLst>
            <pc:docMk/>
            <pc:sldMk cId="2051912638" sldId="263"/>
            <ac:spMk id="3" creationId="{36BF1363-7B9E-7FD7-343D-F75A311E76C3}"/>
          </ac:spMkLst>
        </pc:spChg>
      </pc:sldChg>
      <pc:sldChg chg="modSp del mod">
        <pc:chgData name="Sarria, Isaiah" userId="8e51ebbd-c02a-4ba1-aae7-5e48e1ec2db5" providerId="ADAL" clId="{15EC39C8-A797-4FC0-A575-BC24FBE3E851}" dt="2023-11-14T20:41:25.931" v="301" actId="47"/>
        <pc:sldMkLst>
          <pc:docMk/>
          <pc:sldMk cId="93435824" sldId="269"/>
        </pc:sldMkLst>
        <pc:spChg chg="mod">
          <ac:chgData name="Sarria, Isaiah" userId="8e51ebbd-c02a-4ba1-aae7-5e48e1ec2db5" providerId="ADAL" clId="{15EC39C8-A797-4FC0-A575-BC24FBE3E851}" dt="2023-11-14T20:33:08.171" v="256" actId="20577"/>
          <ac:spMkLst>
            <pc:docMk/>
            <pc:sldMk cId="93435824" sldId="269"/>
            <ac:spMk id="2" creationId="{66860E22-7496-E95B-F647-3B5145E491E1}"/>
          </ac:spMkLst>
        </pc:spChg>
        <pc:spChg chg="mod">
          <ac:chgData name="Sarria, Isaiah" userId="8e51ebbd-c02a-4ba1-aae7-5e48e1ec2db5" providerId="ADAL" clId="{15EC39C8-A797-4FC0-A575-BC24FBE3E851}" dt="2023-11-14T20:40:15.314" v="290" actId="21"/>
          <ac:spMkLst>
            <pc:docMk/>
            <pc:sldMk cId="93435824" sldId="269"/>
            <ac:spMk id="3" creationId="{AA80F7D7-F997-777B-6D28-249680B38EF7}"/>
          </ac:spMkLst>
        </pc:spChg>
      </pc:sldChg>
      <pc:sldChg chg="addSp modSp add mod ord setBg">
        <pc:chgData name="Sarria, Isaiah" userId="8e51ebbd-c02a-4ba1-aae7-5e48e1ec2db5" providerId="ADAL" clId="{15EC39C8-A797-4FC0-A575-BC24FBE3E851}" dt="2023-11-14T20:41:05.872" v="300" actId="9"/>
        <pc:sldMkLst>
          <pc:docMk/>
          <pc:sldMk cId="3219952735" sldId="277"/>
        </pc:sldMkLst>
        <pc:spChg chg="mod">
          <ac:chgData name="Sarria, Isaiah" userId="8e51ebbd-c02a-4ba1-aae7-5e48e1ec2db5" providerId="ADAL" clId="{15EC39C8-A797-4FC0-A575-BC24FBE3E851}" dt="2023-11-14T20:40:24.390" v="298" actId="20577"/>
          <ac:spMkLst>
            <pc:docMk/>
            <pc:sldMk cId="3219952735" sldId="277"/>
            <ac:spMk id="2" creationId="{66860E22-7496-E95B-F647-3B5145E491E1}"/>
          </ac:spMkLst>
        </pc:spChg>
        <pc:spChg chg="mod">
          <ac:chgData name="Sarria, Isaiah" userId="8e51ebbd-c02a-4ba1-aae7-5e48e1ec2db5" providerId="ADAL" clId="{15EC39C8-A797-4FC0-A575-BC24FBE3E851}" dt="2023-11-14T20:41:05.872" v="300" actId="9"/>
          <ac:spMkLst>
            <pc:docMk/>
            <pc:sldMk cId="3219952735" sldId="277"/>
            <ac:spMk id="3" creationId="{AA80F7D7-F997-777B-6D28-249680B38EF7}"/>
          </ac:spMkLst>
        </pc:spChg>
        <pc:spChg chg="add">
          <ac:chgData name="Sarria, Isaiah" userId="8e51ebbd-c02a-4ba1-aae7-5e48e1ec2db5" providerId="ADAL" clId="{15EC39C8-A797-4FC0-A575-BC24FBE3E851}" dt="2023-11-14T20:22:41.406" v="187" actId="26606"/>
          <ac:spMkLst>
            <pc:docMk/>
            <pc:sldMk cId="3219952735" sldId="277"/>
            <ac:spMk id="9" creationId="{2C61293E-6EBE-43EF-A52C-9BEBFD7679D4}"/>
          </ac:spMkLst>
        </pc:spChg>
        <pc:spChg chg="add">
          <ac:chgData name="Sarria, Isaiah" userId="8e51ebbd-c02a-4ba1-aae7-5e48e1ec2db5" providerId="ADAL" clId="{15EC39C8-A797-4FC0-A575-BC24FBE3E851}" dt="2023-11-14T20:22:41.406" v="187" actId="26606"/>
          <ac:spMkLst>
            <pc:docMk/>
            <pc:sldMk cId="3219952735" sldId="277"/>
            <ac:spMk id="11" creationId="{3FCFB1DE-0B7E-48CC-BA90-B2AB0889F9D6}"/>
          </ac:spMkLst>
        </pc:spChg>
        <pc:picChg chg="add">
          <ac:chgData name="Sarria, Isaiah" userId="8e51ebbd-c02a-4ba1-aae7-5e48e1ec2db5" providerId="ADAL" clId="{15EC39C8-A797-4FC0-A575-BC24FBE3E851}" dt="2023-11-14T20:22:41.406" v="187" actId="26606"/>
          <ac:picMkLst>
            <pc:docMk/>
            <pc:sldMk cId="3219952735" sldId="277"/>
            <ac:picMk id="5" creationId="{61D735C5-468F-5E44-F3B5-6A840B140B1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F0F5C-32AA-4187-942A-342DB30DFEC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A1B7EEF-A7AD-44A5-B7F5-6CA793DA6022}">
      <dgm:prSet/>
      <dgm:spPr/>
      <dgm:t>
        <a:bodyPr/>
        <a:lstStyle/>
        <a:p>
          <a:pPr>
            <a:lnSpc>
              <a:spcPct val="100000"/>
            </a:lnSpc>
          </a:pPr>
          <a:r>
            <a:rPr lang="en-US"/>
            <a:t>Felling at biological rotation</a:t>
          </a:r>
          <a:r>
            <a:rPr lang="en-US">
              <a:latin typeface="Calibri Light" panose="020F0302020204030204"/>
            </a:rPr>
            <a:t> is not ideal for the typical urban areas</a:t>
          </a:r>
          <a:endParaRPr lang="en-US"/>
        </a:p>
      </dgm:t>
    </dgm:pt>
    <dgm:pt modelId="{6E83A148-5697-451C-85B8-9CAF9B1E2324}" type="parTrans" cxnId="{475055BC-8B65-4E14-8822-C2CEF57ABD5A}">
      <dgm:prSet/>
      <dgm:spPr/>
      <dgm:t>
        <a:bodyPr/>
        <a:lstStyle/>
        <a:p>
          <a:endParaRPr lang="en-US"/>
        </a:p>
      </dgm:t>
    </dgm:pt>
    <dgm:pt modelId="{56E389EC-1F4F-4702-93A8-2F0E7D96E2DD}" type="sibTrans" cxnId="{475055BC-8B65-4E14-8822-C2CEF57ABD5A}">
      <dgm:prSet/>
      <dgm:spPr/>
      <dgm:t>
        <a:bodyPr/>
        <a:lstStyle/>
        <a:p>
          <a:endParaRPr lang="en-US"/>
        </a:p>
      </dgm:t>
    </dgm:pt>
    <dgm:pt modelId="{E3168EF0-FD49-4CC5-83C4-8C8895D428C1}">
      <dgm:prSet/>
      <dgm:spPr/>
      <dgm:t>
        <a:bodyPr/>
        <a:lstStyle/>
        <a:p>
          <a:pPr>
            <a:lnSpc>
              <a:spcPct val="100000"/>
            </a:lnSpc>
          </a:pPr>
          <a:r>
            <a:rPr lang="en-US"/>
            <a:t>Issue with Emphasizing Timber Yield vs Optimum Rotation</a:t>
          </a:r>
        </a:p>
      </dgm:t>
    </dgm:pt>
    <dgm:pt modelId="{12A59354-001E-4437-A0F2-74906E928C0E}" type="parTrans" cxnId="{999B1D2D-312F-4655-9439-4D7DC3B3A004}">
      <dgm:prSet/>
      <dgm:spPr/>
      <dgm:t>
        <a:bodyPr/>
        <a:lstStyle/>
        <a:p>
          <a:endParaRPr lang="en-US"/>
        </a:p>
      </dgm:t>
    </dgm:pt>
    <dgm:pt modelId="{89A4298E-B83B-4DA9-A919-E88A080937DF}" type="sibTrans" cxnId="{999B1D2D-312F-4655-9439-4D7DC3B3A004}">
      <dgm:prSet/>
      <dgm:spPr/>
      <dgm:t>
        <a:bodyPr/>
        <a:lstStyle/>
        <a:p>
          <a:endParaRPr lang="en-US"/>
        </a:p>
      </dgm:t>
    </dgm:pt>
    <dgm:pt modelId="{D09BB3DB-EEC0-4BC7-91C0-4A4E65C623AE}">
      <dgm:prSet/>
      <dgm:spPr/>
      <dgm:t>
        <a:bodyPr/>
        <a:lstStyle/>
        <a:p>
          <a:pPr>
            <a:lnSpc>
              <a:spcPct val="100000"/>
            </a:lnSpc>
          </a:pPr>
          <a:r>
            <a:rPr lang="en-US"/>
            <a:t>Sheffield is an exception due too large number of trees</a:t>
          </a:r>
        </a:p>
      </dgm:t>
    </dgm:pt>
    <dgm:pt modelId="{AA89C722-6E3C-4FA2-A7F8-292FB3F07EFF}" type="parTrans" cxnId="{C53BD04D-9575-4627-843E-8ED18F08B3D3}">
      <dgm:prSet/>
      <dgm:spPr/>
      <dgm:t>
        <a:bodyPr/>
        <a:lstStyle/>
        <a:p>
          <a:endParaRPr lang="en-US"/>
        </a:p>
      </dgm:t>
    </dgm:pt>
    <dgm:pt modelId="{B93F2D54-E040-4A3B-BF43-F26B8A23FD5E}" type="sibTrans" cxnId="{C53BD04D-9575-4627-843E-8ED18F08B3D3}">
      <dgm:prSet/>
      <dgm:spPr/>
      <dgm:t>
        <a:bodyPr/>
        <a:lstStyle/>
        <a:p>
          <a:endParaRPr lang="en-US"/>
        </a:p>
      </dgm:t>
    </dgm:pt>
    <dgm:pt modelId="{351B8898-E6ED-40AD-8D5B-8961A46203DC}" type="pres">
      <dgm:prSet presAssocID="{207F0F5C-32AA-4187-942A-342DB30DFECB}" presName="root" presStyleCnt="0">
        <dgm:presLayoutVars>
          <dgm:dir/>
          <dgm:resizeHandles val="exact"/>
        </dgm:presLayoutVars>
      </dgm:prSet>
      <dgm:spPr/>
    </dgm:pt>
    <dgm:pt modelId="{E085C877-637F-4C8C-84C3-9253B8781F67}" type="pres">
      <dgm:prSet presAssocID="{EA1B7EEF-A7AD-44A5-B7F5-6CA793DA6022}" presName="compNode" presStyleCnt="0"/>
      <dgm:spPr/>
    </dgm:pt>
    <dgm:pt modelId="{F864A0F9-8DAF-4040-AB21-9D5C1470AD04}" type="pres">
      <dgm:prSet presAssocID="{EA1B7EEF-A7AD-44A5-B7F5-6CA793DA60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5213852A-19E6-449C-862B-E0C7F379908D}" type="pres">
      <dgm:prSet presAssocID="{EA1B7EEF-A7AD-44A5-B7F5-6CA793DA6022}" presName="spaceRect" presStyleCnt="0"/>
      <dgm:spPr/>
    </dgm:pt>
    <dgm:pt modelId="{921467A5-6220-42A8-A932-C3CCE1C8398C}" type="pres">
      <dgm:prSet presAssocID="{EA1B7EEF-A7AD-44A5-B7F5-6CA793DA6022}" presName="textRect" presStyleLbl="revTx" presStyleIdx="0" presStyleCnt="3">
        <dgm:presLayoutVars>
          <dgm:chMax val="1"/>
          <dgm:chPref val="1"/>
        </dgm:presLayoutVars>
      </dgm:prSet>
      <dgm:spPr/>
    </dgm:pt>
    <dgm:pt modelId="{3EBD2EF3-36B4-4CAE-814D-8D23E495DE40}" type="pres">
      <dgm:prSet presAssocID="{56E389EC-1F4F-4702-93A8-2F0E7D96E2DD}" presName="sibTrans" presStyleCnt="0"/>
      <dgm:spPr/>
    </dgm:pt>
    <dgm:pt modelId="{7FC32342-B29E-4E56-B3A2-4603D09A44B0}" type="pres">
      <dgm:prSet presAssocID="{E3168EF0-FD49-4CC5-83C4-8C8895D428C1}" presName="compNode" presStyleCnt="0"/>
      <dgm:spPr/>
    </dgm:pt>
    <dgm:pt modelId="{98E2382C-EB70-4BD4-A681-22961EF7471A}" type="pres">
      <dgm:prSet presAssocID="{E3168EF0-FD49-4CC5-83C4-8C8895D428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219B4ED4-356D-4235-8AB6-2A6D11216D17}" type="pres">
      <dgm:prSet presAssocID="{E3168EF0-FD49-4CC5-83C4-8C8895D428C1}" presName="spaceRect" presStyleCnt="0"/>
      <dgm:spPr/>
    </dgm:pt>
    <dgm:pt modelId="{CC5EFC3B-2888-429F-B890-7AE368D504B0}" type="pres">
      <dgm:prSet presAssocID="{E3168EF0-FD49-4CC5-83C4-8C8895D428C1}" presName="textRect" presStyleLbl="revTx" presStyleIdx="1" presStyleCnt="3">
        <dgm:presLayoutVars>
          <dgm:chMax val="1"/>
          <dgm:chPref val="1"/>
        </dgm:presLayoutVars>
      </dgm:prSet>
      <dgm:spPr/>
    </dgm:pt>
    <dgm:pt modelId="{5B06CC3A-B917-4070-B12B-36E8A310A3E5}" type="pres">
      <dgm:prSet presAssocID="{89A4298E-B83B-4DA9-A919-E88A080937DF}" presName="sibTrans" presStyleCnt="0"/>
      <dgm:spPr/>
    </dgm:pt>
    <dgm:pt modelId="{015E8924-51EC-4B5B-A2EA-A0614EA576DE}" type="pres">
      <dgm:prSet presAssocID="{D09BB3DB-EEC0-4BC7-91C0-4A4E65C623AE}" presName="compNode" presStyleCnt="0"/>
      <dgm:spPr/>
    </dgm:pt>
    <dgm:pt modelId="{90A0983F-29E0-4A16-9FD9-769DDE3EFFAE}" type="pres">
      <dgm:prSet presAssocID="{D09BB3DB-EEC0-4BC7-91C0-4A4E65C623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A7B954DF-C35F-47CA-926D-CD0BCD3E7AA7}" type="pres">
      <dgm:prSet presAssocID="{D09BB3DB-EEC0-4BC7-91C0-4A4E65C623AE}" presName="spaceRect" presStyleCnt="0"/>
      <dgm:spPr/>
    </dgm:pt>
    <dgm:pt modelId="{0EB0C27E-0EB8-4F5E-BAC9-7C410256C03B}" type="pres">
      <dgm:prSet presAssocID="{D09BB3DB-EEC0-4BC7-91C0-4A4E65C623AE}" presName="textRect" presStyleLbl="revTx" presStyleIdx="2" presStyleCnt="3">
        <dgm:presLayoutVars>
          <dgm:chMax val="1"/>
          <dgm:chPref val="1"/>
        </dgm:presLayoutVars>
      </dgm:prSet>
      <dgm:spPr/>
    </dgm:pt>
  </dgm:ptLst>
  <dgm:cxnLst>
    <dgm:cxn modelId="{7BD9AF21-3882-4697-ACEA-0154F1C1CD66}" type="presOf" srcId="{E3168EF0-FD49-4CC5-83C4-8C8895D428C1}" destId="{CC5EFC3B-2888-429F-B890-7AE368D504B0}" srcOrd="0" destOrd="0" presId="urn:microsoft.com/office/officeart/2018/2/layout/IconLabelList"/>
    <dgm:cxn modelId="{7C861D28-EC33-41F6-99BE-140CD983A5F9}" type="presOf" srcId="{207F0F5C-32AA-4187-942A-342DB30DFECB}" destId="{351B8898-E6ED-40AD-8D5B-8961A46203DC}" srcOrd="0" destOrd="0" presId="urn:microsoft.com/office/officeart/2018/2/layout/IconLabelList"/>
    <dgm:cxn modelId="{999B1D2D-312F-4655-9439-4D7DC3B3A004}" srcId="{207F0F5C-32AA-4187-942A-342DB30DFECB}" destId="{E3168EF0-FD49-4CC5-83C4-8C8895D428C1}" srcOrd="1" destOrd="0" parTransId="{12A59354-001E-4437-A0F2-74906E928C0E}" sibTransId="{89A4298E-B83B-4DA9-A919-E88A080937DF}"/>
    <dgm:cxn modelId="{EC6B4E66-90ED-4BA7-8382-00AAB335C924}" type="presOf" srcId="{D09BB3DB-EEC0-4BC7-91C0-4A4E65C623AE}" destId="{0EB0C27E-0EB8-4F5E-BAC9-7C410256C03B}" srcOrd="0" destOrd="0" presId="urn:microsoft.com/office/officeart/2018/2/layout/IconLabelList"/>
    <dgm:cxn modelId="{C53BD04D-9575-4627-843E-8ED18F08B3D3}" srcId="{207F0F5C-32AA-4187-942A-342DB30DFECB}" destId="{D09BB3DB-EEC0-4BC7-91C0-4A4E65C623AE}" srcOrd="2" destOrd="0" parTransId="{AA89C722-6E3C-4FA2-A7F8-292FB3F07EFF}" sibTransId="{B93F2D54-E040-4A3B-BF43-F26B8A23FD5E}"/>
    <dgm:cxn modelId="{278CA398-EF13-4D73-AF1E-01E83D42E776}" type="presOf" srcId="{EA1B7EEF-A7AD-44A5-B7F5-6CA793DA6022}" destId="{921467A5-6220-42A8-A932-C3CCE1C8398C}" srcOrd="0" destOrd="0" presId="urn:microsoft.com/office/officeart/2018/2/layout/IconLabelList"/>
    <dgm:cxn modelId="{475055BC-8B65-4E14-8822-C2CEF57ABD5A}" srcId="{207F0F5C-32AA-4187-942A-342DB30DFECB}" destId="{EA1B7EEF-A7AD-44A5-B7F5-6CA793DA6022}" srcOrd="0" destOrd="0" parTransId="{6E83A148-5697-451C-85B8-9CAF9B1E2324}" sibTransId="{56E389EC-1F4F-4702-93A8-2F0E7D96E2DD}"/>
    <dgm:cxn modelId="{75F698A0-2743-40C6-841C-5B7F5F85BD95}" type="presParOf" srcId="{351B8898-E6ED-40AD-8D5B-8961A46203DC}" destId="{E085C877-637F-4C8C-84C3-9253B8781F67}" srcOrd="0" destOrd="0" presId="urn:microsoft.com/office/officeart/2018/2/layout/IconLabelList"/>
    <dgm:cxn modelId="{611458F8-A975-4D34-B6B0-DC1A810AED46}" type="presParOf" srcId="{E085C877-637F-4C8C-84C3-9253B8781F67}" destId="{F864A0F9-8DAF-4040-AB21-9D5C1470AD04}" srcOrd="0" destOrd="0" presId="urn:microsoft.com/office/officeart/2018/2/layout/IconLabelList"/>
    <dgm:cxn modelId="{FCB57CFD-E32F-4BC8-8FC6-01C4D186EDFE}" type="presParOf" srcId="{E085C877-637F-4C8C-84C3-9253B8781F67}" destId="{5213852A-19E6-449C-862B-E0C7F379908D}" srcOrd="1" destOrd="0" presId="urn:microsoft.com/office/officeart/2018/2/layout/IconLabelList"/>
    <dgm:cxn modelId="{BED1BE42-A84E-4767-9A93-31BB32A3DDE5}" type="presParOf" srcId="{E085C877-637F-4C8C-84C3-9253B8781F67}" destId="{921467A5-6220-42A8-A932-C3CCE1C8398C}" srcOrd="2" destOrd="0" presId="urn:microsoft.com/office/officeart/2018/2/layout/IconLabelList"/>
    <dgm:cxn modelId="{9CD0DD2F-4300-431A-9F38-4A644B16FFC3}" type="presParOf" srcId="{351B8898-E6ED-40AD-8D5B-8961A46203DC}" destId="{3EBD2EF3-36B4-4CAE-814D-8D23E495DE40}" srcOrd="1" destOrd="0" presId="urn:microsoft.com/office/officeart/2018/2/layout/IconLabelList"/>
    <dgm:cxn modelId="{CED45CD9-5B45-479F-B5E7-5207655ABAD1}" type="presParOf" srcId="{351B8898-E6ED-40AD-8D5B-8961A46203DC}" destId="{7FC32342-B29E-4E56-B3A2-4603D09A44B0}" srcOrd="2" destOrd="0" presId="urn:microsoft.com/office/officeart/2018/2/layout/IconLabelList"/>
    <dgm:cxn modelId="{188A4D82-91C0-4C42-BF83-4E53EBEA6F18}" type="presParOf" srcId="{7FC32342-B29E-4E56-B3A2-4603D09A44B0}" destId="{98E2382C-EB70-4BD4-A681-22961EF7471A}" srcOrd="0" destOrd="0" presId="urn:microsoft.com/office/officeart/2018/2/layout/IconLabelList"/>
    <dgm:cxn modelId="{BCFA3118-0B87-4EA0-AFE3-68559AEDC9F4}" type="presParOf" srcId="{7FC32342-B29E-4E56-B3A2-4603D09A44B0}" destId="{219B4ED4-356D-4235-8AB6-2A6D11216D17}" srcOrd="1" destOrd="0" presId="urn:microsoft.com/office/officeart/2018/2/layout/IconLabelList"/>
    <dgm:cxn modelId="{43F6DCB6-80C2-4087-BB76-476182E80BDD}" type="presParOf" srcId="{7FC32342-B29E-4E56-B3A2-4603D09A44B0}" destId="{CC5EFC3B-2888-429F-B890-7AE368D504B0}" srcOrd="2" destOrd="0" presId="urn:microsoft.com/office/officeart/2018/2/layout/IconLabelList"/>
    <dgm:cxn modelId="{5C88BD85-CA6B-4949-A252-868F74783AB9}" type="presParOf" srcId="{351B8898-E6ED-40AD-8D5B-8961A46203DC}" destId="{5B06CC3A-B917-4070-B12B-36E8A310A3E5}" srcOrd="3" destOrd="0" presId="urn:microsoft.com/office/officeart/2018/2/layout/IconLabelList"/>
    <dgm:cxn modelId="{504343D2-43B9-49AB-A4DC-216A54A4CB29}" type="presParOf" srcId="{351B8898-E6ED-40AD-8D5B-8961A46203DC}" destId="{015E8924-51EC-4B5B-A2EA-A0614EA576DE}" srcOrd="4" destOrd="0" presId="urn:microsoft.com/office/officeart/2018/2/layout/IconLabelList"/>
    <dgm:cxn modelId="{1927B972-72ED-4695-8ADF-E93D9C72DB30}" type="presParOf" srcId="{015E8924-51EC-4B5B-A2EA-A0614EA576DE}" destId="{90A0983F-29E0-4A16-9FD9-769DDE3EFFAE}" srcOrd="0" destOrd="0" presId="urn:microsoft.com/office/officeart/2018/2/layout/IconLabelList"/>
    <dgm:cxn modelId="{344A71D5-9013-45A9-B8A3-A9B8C8021891}" type="presParOf" srcId="{015E8924-51EC-4B5B-A2EA-A0614EA576DE}" destId="{A7B954DF-C35F-47CA-926D-CD0BCD3E7AA7}" srcOrd="1" destOrd="0" presId="urn:microsoft.com/office/officeart/2018/2/layout/IconLabelList"/>
    <dgm:cxn modelId="{03DF0AFF-C44C-4D86-9D37-3080E9F35F26}" type="presParOf" srcId="{015E8924-51EC-4B5B-A2EA-A0614EA576DE}" destId="{0EB0C27E-0EB8-4F5E-BAC9-7C410256C03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4A0F9-8DAF-4040-AB21-9D5C1470AD04}">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467A5-6220-42A8-A932-C3CCE1C8398C}">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Felling at biological rotation</a:t>
          </a:r>
          <a:r>
            <a:rPr lang="en-US" sz="1800" kern="1200">
              <a:latin typeface="Calibri Light" panose="020F0302020204030204"/>
            </a:rPr>
            <a:t> is not ideal for the typical urban areas</a:t>
          </a:r>
          <a:endParaRPr lang="en-US" sz="1800" kern="1200"/>
        </a:p>
      </dsp:txBody>
      <dsp:txXfrm>
        <a:off x="59990" y="2654049"/>
        <a:ext cx="3226223" cy="720000"/>
      </dsp:txXfrm>
    </dsp:sp>
    <dsp:sp modelId="{98E2382C-EB70-4BD4-A681-22961EF7471A}">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5EFC3B-2888-429F-B890-7AE368D504B0}">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Issue with Emphasizing Timber Yield vs Optimum Rotation</a:t>
          </a:r>
        </a:p>
      </dsp:txBody>
      <dsp:txXfrm>
        <a:off x="3850802" y="2654049"/>
        <a:ext cx="3226223" cy="720000"/>
      </dsp:txXfrm>
    </dsp:sp>
    <dsp:sp modelId="{90A0983F-29E0-4A16-9FD9-769DDE3EFFAE}">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0C27E-0EB8-4F5E-BAC9-7C410256C03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Sheffield is an exception due too large number of trees</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CF416-D14F-46F2-B0B9-D457A87176F4}"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C49F8-9C15-434D-9A3F-CC4AD08B8204}" type="slidenum">
              <a:rPr lang="en-US" smtClean="0"/>
              <a:t>‹#›</a:t>
            </a:fld>
            <a:endParaRPr lang="en-US"/>
          </a:p>
        </p:txBody>
      </p:sp>
    </p:spTree>
    <p:extLst>
      <p:ext uri="{BB962C8B-B14F-4D97-AF65-F5344CB8AC3E}">
        <p14:creationId xmlns:p14="http://schemas.microsoft.com/office/powerpoint/2010/main" val="1081720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-Assessing current tree inventory (like what we already have to plant and have planted)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-Monitoring and protection (pest/rodent problems, gets in the way of installing pipes or damages them, falling from storms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2</a:t>
            </a:fld>
            <a:endParaRPr lang="en-US"/>
          </a:p>
        </p:txBody>
      </p:sp>
    </p:spTree>
    <p:extLst>
      <p:ext uri="{BB962C8B-B14F-4D97-AF65-F5344CB8AC3E}">
        <p14:creationId xmlns:p14="http://schemas.microsoft.com/office/powerpoint/2010/main" val="2975702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 community roads by shading (asphalt roads is stone </a:t>
            </a:r>
            <a:r>
              <a:rPr lang="en-US" dirty="0" err="1"/>
              <a:t>binded</a:t>
            </a:r>
            <a:r>
              <a:rPr lang="en-US" dirty="0"/>
              <a:t> by an oil and heat loosens the bind which makes the roads crack and weaker and then the traffic grinds the pavement more. Trees reduce frequency of re-pavement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-Improves air and water quality (absorbing greenhouse and air pollutants gases trapped in the atmosphere during photosynthesis)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-Reduces energy costs (if near buildings, it can provide enough shade to reduce electricity use in air conditioning by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-Increases water retention which prevents flooding and reduces erosion (slows down water movement, absorbs winds and heavy rainfall)</a:t>
            </a:r>
          </a:p>
          <a:p>
            <a:r>
              <a:rPr lang="en-US" sz="1200" dirty="0"/>
              <a:t>-</a:t>
            </a:r>
            <a:r>
              <a:rPr lang="en-US" sz="1200" dirty="0">
                <a:highlight>
                  <a:srgbClr val="FFFF00"/>
                </a:highlight>
              </a:rPr>
              <a:t>Projections from computer simulations indicate that 100 million mature trees in U.S. cities (three trees for every other single family home) could reduce annual energy use by 30 billion kWh, saving about 2 billion dollars in energy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3</a:t>
            </a:fld>
            <a:endParaRPr lang="en-US"/>
          </a:p>
        </p:txBody>
      </p:sp>
    </p:spTree>
    <p:extLst>
      <p:ext uri="{BB962C8B-B14F-4D97-AF65-F5344CB8AC3E}">
        <p14:creationId xmlns:p14="http://schemas.microsoft.com/office/powerpoint/2010/main" val="209512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RSS = </a:t>
            </a:r>
            <a:r>
              <a:rPr lang="en-US" err="1"/>
              <a:t>RootSpace</a:t>
            </a:r>
            <a:r>
              <a:rPr lang="en-US"/>
              <a:t> System. An underground anchoring system with more support, space, and drainage</a:t>
            </a:r>
          </a:p>
          <a:p>
            <a:r>
              <a:rPr lang="en-US"/>
              <a:t>RSS vs Standard tree pit</a:t>
            </a:r>
          </a:p>
        </p:txBody>
      </p:sp>
      <p:sp>
        <p:nvSpPr>
          <p:cNvPr id="4" name="Slide Number Placeholder 3"/>
          <p:cNvSpPr>
            <a:spLocks noGrp="1"/>
          </p:cNvSpPr>
          <p:nvPr>
            <p:ph type="sldNum" sz="quarter" idx="5"/>
          </p:nvPr>
        </p:nvSpPr>
        <p:spPr/>
        <p:txBody>
          <a:bodyPr/>
          <a:lstStyle/>
          <a:p>
            <a:fld id="{907C49F8-9C15-434D-9A3F-CC4AD08B8204}" type="slidenum">
              <a:rPr lang="en-US" smtClean="0"/>
              <a:t>4</a:t>
            </a:fld>
            <a:endParaRPr lang="en-US"/>
          </a:p>
        </p:txBody>
      </p:sp>
    </p:spTree>
    <p:extLst>
      <p:ext uri="{BB962C8B-B14F-4D97-AF65-F5344CB8AC3E}">
        <p14:creationId xmlns:p14="http://schemas.microsoft.com/office/powerpoint/2010/main" val="164222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7</a:t>
            </a:fld>
            <a:endParaRPr lang="en-US"/>
          </a:p>
        </p:txBody>
      </p:sp>
    </p:spTree>
    <p:extLst>
      <p:ext uri="{BB962C8B-B14F-4D97-AF65-F5344CB8AC3E}">
        <p14:creationId xmlns:p14="http://schemas.microsoft.com/office/powerpoint/2010/main" val="217547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carbons absorbed and its value by California tree species</a:t>
            </a:r>
          </a:p>
        </p:txBody>
      </p:sp>
      <p:sp>
        <p:nvSpPr>
          <p:cNvPr id="4" name="Slide Number Placeholder 3"/>
          <p:cNvSpPr>
            <a:spLocks noGrp="1"/>
          </p:cNvSpPr>
          <p:nvPr>
            <p:ph type="sldNum" sz="quarter" idx="5"/>
          </p:nvPr>
        </p:nvSpPr>
        <p:spPr/>
        <p:txBody>
          <a:bodyPr/>
          <a:lstStyle/>
          <a:p>
            <a:fld id="{907C49F8-9C15-434D-9A3F-CC4AD08B8204}" type="slidenum">
              <a:rPr lang="en-US" smtClean="0"/>
              <a:t>9</a:t>
            </a:fld>
            <a:endParaRPr lang="en-US"/>
          </a:p>
        </p:txBody>
      </p:sp>
    </p:spTree>
    <p:extLst>
      <p:ext uri="{BB962C8B-B14F-4D97-AF65-F5344CB8AC3E}">
        <p14:creationId xmlns:p14="http://schemas.microsoft.com/office/powerpoint/2010/main" val="379371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Sheffield, an English city, is praised for its commitment to being green with the most trees per person in England (7 trees per person)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Political controversy arose when the local government was cutting trees at a large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The city council argued that the trees were near their useful life cycle, and opposition believed that the trees being cut had decades left to live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Costs of trees are easier to see than the benefits of trees, and city council accountants inflate costs. Tree experts from Institute of Chartered forests responds with the CAI/MAI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12</a:t>
            </a:fld>
            <a:endParaRPr lang="en-US"/>
          </a:p>
        </p:txBody>
      </p:sp>
    </p:spTree>
    <p:extLst>
      <p:ext uri="{BB962C8B-B14F-4D97-AF65-F5344CB8AC3E}">
        <p14:creationId xmlns:p14="http://schemas.microsoft.com/office/powerpoint/2010/main" val="34093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biological rotation approach</a:t>
            </a:r>
            <a:r>
              <a:rPr lang="en-US" dirty="0">
                <a:latin typeface="Calibri Light" panose="020F0302020204030204"/>
              </a:rPr>
              <a:t> that the tree experts from the Institute of Chartered Foresters is not the ideal way to assess the value of the typical urban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approach emphasizes the benefit of optimal timber yield, but most urban areas will not have enough trees to cut to consider cutting trees for the purpose of trading timber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to say the biological approach is not a fit method for Sheffield given the vast volume trees in Sheffield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14</a:t>
            </a:fld>
            <a:endParaRPr lang="en-US"/>
          </a:p>
        </p:txBody>
      </p:sp>
    </p:spTree>
    <p:extLst>
      <p:ext uri="{BB962C8B-B14F-4D97-AF65-F5344CB8AC3E}">
        <p14:creationId xmlns:p14="http://schemas.microsoft.com/office/powerpoint/2010/main" val="322819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7C49F8-9C15-434D-9A3F-CC4AD08B8204}" type="slidenum">
              <a:rPr lang="en-US" smtClean="0"/>
              <a:t>15</a:t>
            </a:fld>
            <a:endParaRPr lang="en-US"/>
          </a:p>
        </p:txBody>
      </p:sp>
    </p:spTree>
    <p:extLst>
      <p:ext uri="{BB962C8B-B14F-4D97-AF65-F5344CB8AC3E}">
        <p14:creationId xmlns:p14="http://schemas.microsoft.com/office/powerpoint/2010/main" val="335921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eographical.co.uk/science-environment/the-value-of-city-trees#:~:text=Yet%20that's%20exactly%20what%20the,%C2%A33.83%20billion%20a%20year" TargetMode="External"/><Relationship Id="rId3" Type="http://schemas.openxmlformats.org/officeDocument/2006/relationships/image" Target="../media/image22.jpeg"/><Relationship Id="rId7" Type="http://schemas.openxmlformats.org/officeDocument/2006/relationships/hyperlink" Target="https://community-planning.extension.org/urban-forests-understanding-associated-costs/#:~:text=A%20community%20receives%20many%20benefits,per%20tree%20(McPherson%20et%20a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frontiersin.org/articles/10.3389/ffgc.2022.742157/full" TargetMode="External"/><Relationship Id="rId5" Type="http://schemas.openxmlformats.org/officeDocument/2006/relationships/hyperlink" Target="https://blogs.ifas.ufl.edu/hillsboroughco/2020/06/01/calculating-the-costs-and-benefits-of-urban-trees-in-central-florida/" TargetMode="External"/><Relationship Id="rId10" Type="http://schemas.openxmlformats.org/officeDocument/2006/relationships/hyperlink" Target="https://www.treeconomics.co.uk/wp-content/uploads/2018/08/GBU_Street-Tree-Cost-Benefit-Analysis-2018.pdf" TargetMode="External"/><Relationship Id="rId4" Type="http://schemas.openxmlformats.org/officeDocument/2006/relationships/hyperlink" Target="https://www.charteredforesters.org/tree-benefits" TargetMode="External"/><Relationship Id="rId9" Type="http://schemas.openxmlformats.org/officeDocument/2006/relationships/hyperlink" Target="https://www.mdpi.com/2076-0760/9/6/1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ED99B95B-953D-2A8A-7422-12770679C8F7}"/>
              </a:ext>
            </a:extLst>
          </p:cNvPr>
          <p:cNvPicPr>
            <a:picLocks noChangeAspect="1"/>
          </p:cNvPicPr>
          <p:nvPr/>
        </p:nvPicPr>
        <p:blipFill rotWithShape="1">
          <a:blip r:embed="rId2"/>
          <a:srcRect t="23390" r="9085" b="-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9078562" cy="2387600"/>
          </a:xfrm>
        </p:spPr>
        <p:txBody>
          <a:bodyPr>
            <a:normAutofit/>
          </a:bodyPr>
          <a:lstStyle/>
          <a:p>
            <a:pPr algn="l"/>
            <a:r>
              <a:rPr lang="en-US" sz="6600">
                <a:solidFill>
                  <a:schemeClr val="bg1"/>
                </a:solidFill>
                <a:ea typeface="Calibri Light"/>
                <a:cs typeface="Calibri Light"/>
              </a:rPr>
              <a:t>Benefit-Cost Analysis of Urban Trees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a:solidFill>
                  <a:schemeClr val="bg1"/>
                </a:solidFill>
                <a:ea typeface="Calibri"/>
                <a:cs typeface="Calibri"/>
              </a:rPr>
              <a:t>Isaiah Sarria and Thomas </a:t>
            </a:r>
            <a:r>
              <a:rPr lang="en-US">
                <a:solidFill>
                  <a:schemeClr val="bg1"/>
                </a:solidFill>
                <a:ea typeface="+mn-lt"/>
                <a:cs typeface="+mn-lt"/>
              </a:rPr>
              <a:t>Risalvato</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48D2-8BD7-D14F-EE7E-FB26937E754C}"/>
              </a:ext>
            </a:extLst>
          </p:cNvPr>
          <p:cNvSpPr>
            <a:spLocks noGrp="1"/>
          </p:cNvSpPr>
          <p:nvPr>
            <p:ph type="title"/>
          </p:nvPr>
        </p:nvSpPr>
        <p:spPr>
          <a:xfrm>
            <a:off x="126732" y="365126"/>
            <a:ext cx="6644771" cy="1747880"/>
          </a:xfrm>
        </p:spPr>
        <p:txBody>
          <a:bodyPr>
            <a:normAutofit/>
          </a:bodyPr>
          <a:lstStyle/>
          <a:p>
            <a:r>
              <a:rPr lang="en-US" sz="4000" dirty="0"/>
              <a:t>United States Urban Forests</a:t>
            </a:r>
          </a:p>
        </p:txBody>
      </p:sp>
      <p:sp>
        <p:nvSpPr>
          <p:cNvPr id="3" name="Content Placeholder 2">
            <a:extLst>
              <a:ext uri="{FF2B5EF4-FFF2-40B4-BE49-F238E27FC236}">
                <a16:creationId xmlns:a16="http://schemas.microsoft.com/office/drawing/2014/main" id="{ACDDE803-57EA-5FAD-D034-988B2B2C1916}"/>
              </a:ext>
            </a:extLst>
          </p:cNvPr>
          <p:cNvSpPr>
            <a:spLocks noGrp="1"/>
          </p:cNvSpPr>
          <p:nvPr>
            <p:ph idx="1"/>
          </p:nvPr>
        </p:nvSpPr>
        <p:spPr>
          <a:xfrm>
            <a:off x="123684" y="2113005"/>
            <a:ext cx="6102483" cy="4238367"/>
          </a:xfrm>
        </p:spPr>
        <p:txBody>
          <a:bodyPr>
            <a:noAutofit/>
          </a:bodyPr>
          <a:lstStyle/>
          <a:p>
            <a:r>
              <a:rPr lang="en-US" sz="2200" b="0" i="0" dirty="0">
                <a:effectLst/>
                <a:latin typeface="Google Sans"/>
              </a:rPr>
              <a:t>Overall, there are an estimated 5.5 billion trees (39.4% tree cover) in urban areas across the U.S.</a:t>
            </a:r>
          </a:p>
          <a:p>
            <a:r>
              <a:rPr lang="en-US" sz="2200" dirty="0"/>
              <a:t>They provide a $73 billion benefit to society from environmental benefits</a:t>
            </a:r>
          </a:p>
          <a:p>
            <a:r>
              <a:rPr lang="en-US" sz="2200" dirty="0"/>
              <a:t>The urban forestry sector directly contributes $35 billion annually to the U.S. economy. </a:t>
            </a:r>
          </a:p>
          <a:p>
            <a:r>
              <a:rPr lang="en-US" sz="2200" b="0" i="0" dirty="0">
                <a:effectLst/>
                <a:latin typeface="Google Sans"/>
              </a:rPr>
              <a:t>Estimates for tree costs in the U.S. range from $12.87 to $65 per tree annually ($39 average).</a:t>
            </a:r>
            <a:endParaRPr lang="en-US" sz="2200" dirty="0"/>
          </a:p>
        </p:txBody>
      </p:sp>
      <p:pic>
        <p:nvPicPr>
          <p:cNvPr id="1026" name="Picture 2" descr="In Search of 141 Million Acres of Urban Forest - American Forests">
            <a:extLst>
              <a:ext uri="{FF2B5EF4-FFF2-40B4-BE49-F238E27FC236}">
                <a16:creationId xmlns:a16="http://schemas.microsoft.com/office/drawing/2014/main" id="{9BB46074-4371-241B-F93C-AC9E651F2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61" r="33901"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374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48D2-8BD7-D14F-EE7E-FB26937E754C}"/>
              </a:ext>
            </a:extLst>
          </p:cNvPr>
          <p:cNvSpPr>
            <a:spLocks noGrp="1"/>
          </p:cNvSpPr>
          <p:nvPr>
            <p:ph type="title"/>
          </p:nvPr>
        </p:nvSpPr>
        <p:spPr>
          <a:xfrm>
            <a:off x="333632" y="350196"/>
            <a:ext cx="5535827" cy="1624520"/>
          </a:xfrm>
        </p:spPr>
        <p:txBody>
          <a:bodyPr anchor="ctr">
            <a:normAutofit/>
          </a:bodyPr>
          <a:lstStyle/>
          <a:p>
            <a:r>
              <a:rPr lang="en-US" sz="4000" dirty="0"/>
              <a:t>England’s Urban Forest’s</a:t>
            </a:r>
          </a:p>
        </p:txBody>
      </p:sp>
      <p:sp>
        <p:nvSpPr>
          <p:cNvPr id="3" name="Content Placeholder 2">
            <a:extLst>
              <a:ext uri="{FF2B5EF4-FFF2-40B4-BE49-F238E27FC236}">
                <a16:creationId xmlns:a16="http://schemas.microsoft.com/office/drawing/2014/main" id="{ACDDE803-57EA-5FAD-D034-988B2B2C1916}"/>
              </a:ext>
            </a:extLst>
          </p:cNvPr>
          <p:cNvSpPr>
            <a:spLocks noGrp="1"/>
          </p:cNvSpPr>
          <p:nvPr>
            <p:ph idx="1"/>
          </p:nvPr>
        </p:nvSpPr>
        <p:spPr>
          <a:xfrm>
            <a:off x="0" y="2554976"/>
            <a:ext cx="6096000" cy="2780270"/>
          </a:xfrm>
        </p:spPr>
        <p:txBody>
          <a:bodyPr anchor="ctr">
            <a:normAutofit/>
          </a:bodyPr>
          <a:lstStyle/>
          <a:p>
            <a:pPr fontAlgn="base"/>
            <a:r>
              <a:rPr lang="en-US" sz="2200" b="0" i="0" dirty="0">
                <a:effectLst/>
                <a:latin typeface="Google Sans"/>
              </a:rPr>
              <a:t>20% of England’s forests are Urban trees</a:t>
            </a:r>
          </a:p>
          <a:p>
            <a:pPr fontAlgn="base"/>
            <a:r>
              <a:rPr lang="en-US" sz="2200" dirty="0">
                <a:latin typeface="Google Sans"/>
              </a:rPr>
              <a:t>Half to two-thirds of the benefits associated with these trees account for CO2 removal/storage.</a:t>
            </a:r>
          </a:p>
          <a:p>
            <a:pPr fontAlgn="base"/>
            <a:r>
              <a:rPr lang="en-US" sz="2200" dirty="0">
                <a:latin typeface="Google Sans"/>
              </a:rPr>
              <a:t>T</a:t>
            </a:r>
            <a:r>
              <a:rPr lang="en-US" sz="2200" b="0" i="0" dirty="0">
                <a:effectLst/>
                <a:latin typeface="Google Sans"/>
              </a:rPr>
              <a:t>rees have an estimated economic valve of 1.39B-3.83B euros a year.</a:t>
            </a:r>
          </a:p>
          <a:p>
            <a:pPr fontAlgn="base"/>
            <a:r>
              <a:rPr lang="en-US" sz="2200" dirty="0">
                <a:latin typeface="Google Sans"/>
              </a:rPr>
              <a:t>The estimated value of Urban trees in the UK is 4.9B euros.</a:t>
            </a:r>
            <a:endParaRPr lang="en-US" sz="2200" b="0" i="0" dirty="0">
              <a:effectLst/>
              <a:latin typeface="Google Sans"/>
            </a:endParaRPr>
          </a:p>
          <a:p>
            <a:pPr fontAlgn="base"/>
            <a:endParaRPr lang="en-US" sz="2200" b="0" i="0" dirty="0">
              <a:effectLst/>
              <a:latin typeface="Google Sans"/>
            </a:endParaRPr>
          </a:p>
        </p:txBody>
      </p:sp>
      <p:pic>
        <p:nvPicPr>
          <p:cNvPr id="4" name="Picture 3" descr="A lake surrounded by trees and a city&#10;&#10;Description automatically generated">
            <a:extLst>
              <a:ext uri="{FF2B5EF4-FFF2-40B4-BE49-F238E27FC236}">
                <a16:creationId xmlns:a16="http://schemas.microsoft.com/office/drawing/2014/main" id="{D47304E5-41C9-F1D5-053C-A08C718ADEC2}"/>
              </a:ext>
            </a:extLst>
          </p:cNvPr>
          <p:cNvPicPr>
            <a:picLocks noChangeAspect="1"/>
          </p:cNvPicPr>
          <p:nvPr/>
        </p:nvPicPr>
        <p:blipFill rotWithShape="1">
          <a:blip r:embed="rId2"/>
          <a:srcRect l="11539" r="29061" b="-2"/>
          <a:stretch/>
        </p:blipFill>
        <p:spPr>
          <a:xfrm>
            <a:off x="6096000" y="1"/>
            <a:ext cx="6102825" cy="6858000"/>
          </a:xfrm>
          <a:prstGeom prst="rect">
            <a:avLst/>
          </a:prstGeom>
        </p:spPr>
      </p:pic>
      <p:pic>
        <p:nvPicPr>
          <p:cNvPr id="6" name="Picture 5">
            <a:extLst>
              <a:ext uri="{FF2B5EF4-FFF2-40B4-BE49-F238E27FC236}">
                <a16:creationId xmlns:a16="http://schemas.microsoft.com/office/drawing/2014/main" id="{B1572136-5169-A92F-6018-6556AB77B2A0}"/>
              </a:ext>
            </a:extLst>
          </p:cNvPr>
          <p:cNvPicPr>
            <a:picLocks noChangeAspect="1"/>
          </p:cNvPicPr>
          <p:nvPr/>
        </p:nvPicPr>
        <p:blipFill>
          <a:blip r:embed="rId3"/>
          <a:stretch>
            <a:fillRect/>
          </a:stretch>
        </p:blipFill>
        <p:spPr>
          <a:xfrm>
            <a:off x="-6828" y="5646530"/>
            <a:ext cx="6096001" cy="1211470"/>
          </a:xfrm>
          <a:prstGeom prst="rect">
            <a:avLst/>
          </a:prstGeom>
        </p:spPr>
      </p:pic>
    </p:spTree>
    <p:extLst>
      <p:ext uri="{BB962C8B-B14F-4D97-AF65-F5344CB8AC3E}">
        <p14:creationId xmlns:p14="http://schemas.microsoft.com/office/powerpoint/2010/main" val="2862046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31439-DC0F-52EA-07C7-F02F7F544C76}"/>
              </a:ext>
            </a:extLst>
          </p:cNvPr>
          <p:cNvSpPr>
            <a:spLocks noGrp="1"/>
          </p:cNvSpPr>
          <p:nvPr>
            <p:ph type="title"/>
          </p:nvPr>
        </p:nvSpPr>
        <p:spPr>
          <a:xfrm>
            <a:off x="6513788" y="365125"/>
            <a:ext cx="4840010" cy="1807305"/>
          </a:xfrm>
        </p:spPr>
        <p:txBody>
          <a:bodyPr>
            <a:normAutofit/>
          </a:bodyPr>
          <a:lstStyle/>
          <a:p>
            <a:r>
              <a:rPr lang="en-US"/>
              <a:t>Article Summary </a:t>
            </a:r>
          </a:p>
        </p:txBody>
      </p:sp>
      <p:pic>
        <p:nvPicPr>
          <p:cNvPr id="5" name="Picture 4" descr="Worm's-eye view of a large tree">
            <a:extLst>
              <a:ext uri="{FF2B5EF4-FFF2-40B4-BE49-F238E27FC236}">
                <a16:creationId xmlns:a16="http://schemas.microsoft.com/office/drawing/2014/main" id="{7E978544-33B7-1C8A-8C5B-F93E2A624C45}"/>
              </a:ext>
            </a:extLst>
          </p:cNvPr>
          <p:cNvPicPr>
            <a:picLocks noChangeAspect="1"/>
          </p:cNvPicPr>
          <p:nvPr/>
        </p:nvPicPr>
        <p:blipFill rotWithShape="1">
          <a:blip r:embed="rId3"/>
          <a:srcRect l="8858" r="31695"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0B47ED2-E23C-B085-CA75-EC8E84F84E56}"/>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700">
                <a:cs typeface="Calibri"/>
              </a:rPr>
              <a:t>Sheffield, an English city, is praised for its commitment to being green with the most trees per person in England (7 trees per person)</a:t>
            </a:r>
          </a:p>
          <a:p>
            <a:r>
              <a:rPr lang="en-US" sz="1700">
                <a:cs typeface="Calibri"/>
              </a:rPr>
              <a:t>Political controversy arose when the local government was cutting trees at a large level</a:t>
            </a:r>
          </a:p>
          <a:p>
            <a:r>
              <a:rPr lang="en-US" sz="1700">
                <a:cs typeface="Calibri"/>
              </a:rPr>
              <a:t>The city council argued that the trees were near their useful life cycle, and opposition believed that the trees being cut had decades left to live</a:t>
            </a:r>
          </a:p>
          <a:p>
            <a:r>
              <a:rPr lang="en-US" sz="1700">
                <a:cs typeface="Calibri"/>
              </a:rPr>
              <a:t>Costs of trees are easier to see than the benefits of trees, and city council accountants inflate costs. Tree experts from Institute of Chartered forests responds with the CAI/MAI approach</a:t>
            </a:r>
          </a:p>
        </p:txBody>
      </p:sp>
    </p:spTree>
    <p:extLst>
      <p:ext uri="{BB962C8B-B14F-4D97-AF65-F5344CB8AC3E}">
        <p14:creationId xmlns:p14="http://schemas.microsoft.com/office/powerpoint/2010/main" val="72299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2" name="Freeform: Shape 3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8AB46B-1CE8-65B5-2D91-CAE8CB8AD24B}"/>
              </a:ext>
            </a:extLst>
          </p:cNvPr>
          <p:cNvPicPr>
            <a:picLocks noChangeAspect="1"/>
          </p:cNvPicPr>
          <p:nvPr/>
        </p:nvPicPr>
        <p:blipFill>
          <a:blip r:embed="rId2"/>
          <a:stretch>
            <a:fillRect/>
          </a:stretch>
        </p:blipFill>
        <p:spPr>
          <a:xfrm>
            <a:off x="200197" y="274038"/>
            <a:ext cx="8425813" cy="5059962"/>
          </a:xfrm>
          <a:prstGeom prst="rect">
            <a:avLst/>
          </a:prstGeom>
          <a:ln>
            <a:noFill/>
          </a:ln>
        </p:spPr>
      </p:pic>
      <p:sp>
        <p:nvSpPr>
          <p:cNvPr id="7" name="TextBox 6">
            <a:extLst>
              <a:ext uri="{FF2B5EF4-FFF2-40B4-BE49-F238E27FC236}">
                <a16:creationId xmlns:a16="http://schemas.microsoft.com/office/drawing/2014/main" id="{F62DA048-E3C9-06B1-78A0-ACEE3DFA8C5D}"/>
              </a:ext>
            </a:extLst>
          </p:cNvPr>
          <p:cNvSpPr txBox="1"/>
          <p:nvPr/>
        </p:nvSpPr>
        <p:spPr>
          <a:xfrm>
            <a:off x="8354455" y="1652688"/>
            <a:ext cx="3293992" cy="4247317"/>
          </a:xfrm>
          <a:prstGeom prst="rect">
            <a:avLst/>
          </a:prstGeom>
          <a:noFill/>
        </p:spPr>
        <p:txBody>
          <a:bodyPr wrap="square" rtlCol="0">
            <a:spAutoFit/>
          </a:bodyPr>
          <a:lstStyle/>
          <a:p>
            <a:pPr marL="285750" indent="-285750">
              <a:buFont typeface="Arial" panose="020B0604020202020204" pitchFamily="34" charset="0"/>
              <a:buChar char="•"/>
            </a:pPr>
            <a:r>
              <a:rPr lang="en-US"/>
              <a:t>Approach to estimating the optimum rotation length for urban trees based on financial benefits they provide.</a:t>
            </a:r>
          </a:p>
          <a:p>
            <a:endParaRPr lang="en-US"/>
          </a:p>
          <a:p>
            <a:pPr marL="285750" indent="-285750">
              <a:buFont typeface="Arial" panose="020B0604020202020204" pitchFamily="34" charset="0"/>
              <a:buChar char="•"/>
            </a:pPr>
            <a:r>
              <a:rPr lang="en-US"/>
              <a:t>The Biological rotation is the point where CAI and MAI meet (grey dots)</a:t>
            </a:r>
          </a:p>
          <a:p>
            <a:endParaRPr lang="en-US"/>
          </a:p>
          <a:p>
            <a:pPr marL="285750" indent="-285750">
              <a:buFont typeface="Arial" panose="020B0604020202020204" pitchFamily="34" charset="0"/>
              <a:buChar char="•"/>
            </a:pPr>
            <a:r>
              <a:rPr lang="en-US"/>
              <a:t>The current annual tree benefits curve ( green) and mean annual tree benefit (red) cross at “optimum rotation length”</a:t>
            </a:r>
          </a:p>
          <a:p>
            <a:r>
              <a:rPr lang="en-US"/>
              <a:t> </a:t>
            </a:r>
          </a:p>
        </p:txBody>
      </p:sp>
    </p:spTree>
    <p:extLst>
      <p:ext uri="{BB962C8B-B14F-4D97-AF65-F5344CB8AC3E}">
        <p14:creationId xmlns:p14="http://schemas.microsoft.com/office/powerpoint/2010/main" val="2904641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C3E90-C842-4627-61F2-3DDF0B0CC93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Calibri Light"/>
                <a:cs typeface="Calibri Light"/>
              </a:rPr>
              <a:t>Article Opinion</a:t>
            </a:r>
          </a:p>
        </p:txBody>
      </p:sp>
      <p:graphicFrame>
        <p:nvGraphicFramePr>
          <p:cNvPr id="5" name="Content Placeholder 2">
            <a:extLst>
              <a:ext uri="{FF2B5EF4-FFF2-40B4-BE49-F238E27FC236}">
                <a16:creationId xmlns:a16="http://schemas.microsoft.com/office/drawing/2014/main" id="{FD7EE2DC-A802-6DCE-1A1D-37AD7D8F13DD}"/>
              </a:ext>
            </a:extLst>
          </p:cNvPr>
          <p:cNvGraphicFramePr>
            <a:graphicFrameLocks noGrp="1"/>
          </p:cNvGraphicFramePr>
          <p:nvPr>
            <p:ph idx="1"/>
            <p:extLst>
              <p:ext uri="{D42A27DB-BD31-4B8C-83A1-F6EECF244321}">
                <p14:modId xmlns:p14="http://schemas.microsoft.com/office/powerpoint/2010/main" val="2081483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03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60E22-7496-E95B-F647-3B5145E491E1}"/>
              </a:ext>
            </a:extLst>
          </p:cNvPr>
          <p:cNvSpPr>
            <a:spLocks noGrp="1"/>
          </p:cNvSpPr>
          <p:nvPr>
            <p:ph type="title"/>
          </p:nvPr>
        </p:nvSpPr>
        <p:spPr>
          <a:xfrm>
            <a:off x="4654296" y="329184"/>
            <a:ext cx="6894576" cy="1783080"/>
          </a:xfrm>
        </p:spPr>
        <p:txBody>
          <a:bodyPr anchor="b">
            <a:normAutofit/>
          </a:bodyPr>
          <a:lstStyle/>
          <a:p>
            <a:r>
              <a:rPr lang="en-US" sz="5400" dirty="0"/>
              <a:t>Sources and Q/A</a:t>
            </a:r>
          </a:p>
        </p:txBody>
      </p:sp>
      <p:pic>
        <p:nvPicPr>
          <p:cNvPr id="5" name="Picture 4" descr="Single tree on a field with cityscape in foggy distance">
            <a:extLst>
              <a:ext uri="{FF2B5EF4-FFF2-40B4-BE49-F238E27FC236}">
                <a16:creationId xmlns:a16="http://schemas.microsoft.com/office/drawing/2014/main" id="{61D735C5-468F-5E44-F3B5-6A840B140B17}"/>
              </a:ext>
            </a:extLst>
          </p:cNvPr>
          <p:cNvPicPr>
            <a:picLocks noChangeAspect="1"/>
          </p:cNvPicPr>
          <p:nvPr/>
        </p:nvPicPr>
        <p:blipFill rotWithShape="1">
          <a:blip r:embed="rId3"/>
          <a:srcRect l="4685" r="56019"/>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80F7D7-F997-777B-6D28-249680B38EF7}"/>
              </a:ext>
            </a:extLst>
          </p:cNvPr>
          <p:cNvSpPr>
            <a:spLocks noGrp="1"/>
          </p:cNvSpPr>
          <p:nvPr>
            <p:ph idx="1"/>
          </p:nvPr>
        </p:nvSpPr>
        <p:spPr>
          <a:xfrm>
            <a:off x="4654296" y="2706624"/>
            <a:ext cx="6894576" cy="3483864"/>
          </a:xfrm>
        </p:spPr>
        <p:txBody>
          <a:bodyPr numCol="1">
            <a:normAutofit/>
          </a:bodyPr>
          <a:lstStyle/>
          <a:p>
            <a:r>
              <a:rPr lang="en-US" sz="1200" dirty="0">
                <a:hlinkClick r:id="rId4">
                  <a:extLst>
                    <a:ext uri="{A12FA001-AC4F-418D-AE19-62706E023703}">
                      <ahyp:hlinkClr xmlns:ahyp="http://schemas.microsoft.com/office/drawing/2018/hyperlinkcolor" val="tx"/>
                    </a:ext>
                  </a:extLst>
                </a:hlinkClick>
              </a:rPr>
              <a:t>https://www.charteredforesters.org/tree-benefits</a:t>
            </a:r>
            <a:endParaRPr lang="en-US" sz="1200" dirty="0"/>
          </a:p>
          <a:p>
            <a:r>
              <a:rPr lang="en-US" sz="1200" dirty="0"/>
              <a:t>http://urbanforestrynetwork.org/costs/cost%20benefit.htm</a:t>
            </a:r>
            <a:r>
              <a:rPr lang="en-US" sz="1200" dirty="0">
                <a:hlinkClick r:id="rId5">
                  <a:extLst>
                    <a:ext uri="{A12FA001-AC4F-418D-AE19-62706E023703}">
                      <ahyp:hlinkClr xmlns:ahyp="http://schemas.microsoft.com/office/drawing/2018/hyperlinkcolor" val="tx"/>
                    </a:ext>
                  </a:extLst>
                </a:hlinkClick>
              </a:rPr>
              <a:t>ttps://blogs.ifas.ufl.edu/hillsboroughco/2020/06/01/calculating-the-costs-and-benefits-of-urban-trees-in-central-florida/</a:t>
            </a:r>
            <a:endParaRPr lang="en-US" sz="1200" dirty="0"/>
          </a:p>
          <a:p>
            <a:r>
              <a:rPr lang="en-US" sz="1200" dirty="0">
                <a:hlinkClick r:id="rId6">
                  <a:extLst>
                    <a:ext uri="{A12FA001-AC4F-418D-AE19-62706E023703}">
                      <ahyp:hlinkClr xmlns:ahyp="http://schemas.microsoft.com/office/drawing/2018/hyperlinkcolor" val="tx"/>
                    </a:ext>
                  </a:extLst>
                </a:hlinkClick>
              </a:rPr>
              <a:t>https://www.frontiersin.org/articles/10.3389/ffgc.2022.742157/full</a:t>
            </a:r>
            <a:endParaRPr lang="en-US" sz="1200" dirty="0"/>
          </a:p>
          <a:p>
            <a:r>
              <a:rPr lang="en-US" sz="1200" dirty="0">
                <a:hlinkClick r:id="rId7">
                  <a:extLst>
                    <a:ext uri="{A12FA001-AC4F-418D-AE19-62706E023703}">
                      <ahyp:hlinkClr xmlns:ahyp="http://schemas.microsoft.com/office/drawing/2018/hyperlinkcolor" val="tx"/>
                    </a:ext>
                  </a:extLst>
                </a:hlinkClick>
              </a:rPr>
              <a:t>https://community-planning.extension.org/urban-forests-understanding-associated-costs/#:~:text=A%20community%20receives%20many%20benefits,per%20tree%20(McPherson%20et%20al.</a:t>
            </a:r>
            <a:endParaRPr lang="en-US" sz="1200" dirty="0"/>
          </a:p>
          <a:p>
            <a:r>
              <a:rPr lang="en-US" sz="1200" dirty="0">
                <a:hlinkClick r:id="rId8">
                  <a:extLst>
                    <a:ext uri="{A12FA001-AC4F-418D-AE19-62706E023703}">
                      <ahyp:hlinkClr xmlns:ahyp="http://schemas.microsoft.com/office/drawing/2018/hyperlinkcolor" val="tx"/>
                    </a:ext>
                  </a:extLst>
                </a:hlinkClick>
              </a:rPr>
              <a:t>https://geographical.co.uk/science-environment/the-value-of-city-trees#:~:text=Yet%20that's%20exactly%20what%20the,%C2%A33.83%20billion%20a%20year</a:t>
            </a:r>
            <a:r>
              <a:rPr lang="en-US" sz="1200" dirty="0"/>
              <a:t>.</a:t>
            </a:r>
          </a:p>
          <a:p>
            <a:r>
              <a:rPr lang="en-US" sz="1200" dirty="0"/>
              <a:t> </a:t>
            </a:r>
            <a:r>
              <a:rPr lang="en-US" sz="1200" dirty="0">
                <a:hlinkClick r:id="rId9">
                  <a:extLst>
                    <a:ext uri="{A12FA001-AC4F-418D-AE19-62706E023703}">
                      <ahyp:hlinkClr xmlns:ahyp="http://schemas.microsoft.com/office/drawing/2018/hyperlinkcolor" val="tx"/>
                    </a:ext>
                  </a:extLst>
                </a:hlinkClick>
              </a:rPr>
              <a:t>//www.mdpi.com/2076-0760/9/6/100</a:t>
            </a:r>
            <a:endParaRPr lang="en-US" sz="1200" dirty="0"/>
          </a:p>
          <a:p>
            <a:r>
              <a:rPr lang="en-US" sz="1200" dirty="0"/>
              <a:t> </a:t>
            </a:r>
            <a:r>
              <a:rPr lang="en-US" sz="1200" dirty="0">
                <a:hlinkClick r:id="rId10">
                  <a:extLst>
                    <a:ext uri="{A12FA001-AC4F-418D-AE19-62706E023703}">
                      <ahyp:hlinkClr xmlns:ahyp="http://schemas.microsoft.com/office/drawing/2018/hyperlinkcolor" val="tx"/>
                    </a:ext>
                  </a:extLst>
                </a:hlinkClick>
              </a:rPr>
              <a:t>https://www.treeconomics.co.uk/wp-content/uploads/2018/08/GBU_Street-Tree-Cost-Benefit-Analysis-2018.pd</a:t>
            </a:r>
            <a:r>
              <a:rPr lang="en-US" sz="1200" dirty="0">
                <a:solidFill>
                  <a:srgbClr val="6B9F25"/>
                </a:solidFill>
                <a:hlinkClick r:id="rId10">
                  <a:extLst>
                    <a:ext uri="{A12FA001-AC4F-418D-AE19-62706E023703}">
                      <ahyp:hlinkClr xmlns:ahyp="http://schemas.microsoft.com/office/drawing/2018/hyperlinkcolor" val="tx"/>
                    </a:ext>
                  </a:extLst>
                </a:hlinkClick>
              </a:rPr>
              <a:t>f</a:t>
            </a:r>
            <a:endParaRPr lang="en-US" sz="1200" dirty="0"/>
          </a:p>
          <a:p>
            <a:pPr marL="0" indent="0">
              <a:buNone/>
            </a:pPr>
            <a:endParaRPr lang="en-US" sz="1200" dirty="0"/>
          </a:p>
        </p:txBody>
      </p:sp>
    </p:spTree>
    <p:extLst>
      <p:ext uri="{BB962C8B-B14F-4D97-AF65-F5344CB8AC3E}">
        <p14:creationId xmlns:p14="http://schemas.microsoft.com/office/powerpoint/2010/main" val="321995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187CD-5B2F-8DED-EDC0-C6881924A9C1}"/>
              </a:ext>
            </a:extLst>
          </p:cNvPr>
          <p:cNvSpPr>
            <a:spLocks noGrp="1"/>
          </p:cNvSpPr>
          <p:nvPr>
            <p:ph type="title"/>
          </p:nvPr>
        </p:nvSpPr>
        <p:spPr>
          <a:xfrm>
            <a:off x="640080" y="325369"/>
            <a:ext cx="4368602" cy="1956841"/>
          </a:xfrm>
        </p:spPr>
        <p:txBody>
          <a:bodyPr anchor="b">
            <a:normAutofit/>
          </a:bodyPr>
          <a:lstStyle/>
          <a:p>
            <a:r>
              <a:rPr lang="en-US" sz="5400">
                <a:cs typeface="Calibri Light"/>
              </a:rPr>
              <a:t>General Costs of Trees</a:t>
            </a:r>
            <a:endParaRPr lang="en-US" sz="54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141001-CDC2-82DB-5A52-F0A74DBC305A}"/>
              </a:ext>
            </a:extLst>
          </p:cNvPr>
          <p:cNvSpPr>
            <a:spLocks noGrp="1"/>
          </p:cNvSpPr>
          <p:nvPr>
            <p:ph idx="1"/>
          </p:nvPr>
        </p:nvSpPr>
        <p:spPr>
          <a:xfrm>
            <a:off x="640080" y="2872899"/>
            <a:ext cx="4243589" cy="3320668"/>
          </a:xfrm>
        </p:spPr>
        <p:txBody>
          <a:bodyPr>
            <a:normAutofit/>
          </a:bodyPr>
          <a:lstStyle/>
          <a:p>
            <a:r>
              <a:rPr lang="en-US" sz="2400"/>
              <a:t>Purchasing</a:t>
            </a:r>
          </a:p>
          <a:p>
            <a:r>
              <a:rPr lang="en-US" sz="2400"/>
              <a:t>Planting</a:t>
            </a:r>
          </a:p>
          <a:p>
            <a:r>
              <a:rPr lang="en-US" sz="2400"/>
              <a:t>Maintaining</a:t>
            </a:r>
          </a:p>
          <a:p>
            <a:r>
              <a:rPr lang="en-US" sz="2400"/>
              <a:t>Assessing current tree inventory</a:t>
            </a:r>
          </a:p>
          <a:p>
            <a:r>
              <a:rPr lang="en-US" sz="2400"/>
              <a:t>Monitoring and protection </a:t>
            </a:r>
          </a:p>
          <a:p>
            <a:r>
              <a:rPr lang="en-US" sz="2400"/>
              <a:t>Tree removal</a:t>
            </a:r>
          </a:p>
        </p:txBody>
      </p:sp>
      <p:pic>
        <p:nvPicPr>
          <p:cNvPr id="5" name="Picture 4" descr="Vibrant green forest">
            <a:extLst>
              <a:ext uri="{FF2B5EF4-FFF2-40B4-BE49-F238E27FC236}">
                <a16:creationId xmlns:a16="http://schemas.microsoft.com/office/drawing/2014/main" id="{58038F0D-E43D-149B-7828-9214B736BFC6}"/>
              </a:ext>
            </a:extLst>
          </p:cNvPr>
          <p:cNvPicPr>
            <a:picLocks noChangeAspect="1"/>
          </p:cNvPicPr>
          <p:nvPr/>
        </p:nvPicPr>
        <p:blipFill rotWithShape="1">
          <a:blip r:embed="rId3"/>
          <a:srcRect l="12759" r="202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9706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Houses in a subdivision">
            <a:extLst>
              <a:ext uri="{FF2B5EF4-FFF2-40B4-BE49-F238E27FC236}">
                <a16:creationId xmlns:a16="http://schemas.microsoft.com/office/drawing/2014/main" id="{ABBF9696-D791-846E-FFC2-A399938DA628}"/>
              </a:ext>
            </a:extLst>
          </p:cNvPr>
          <p:cNvPicPr>
            <a:picLocks noChangeAspect="1"/>
          </p:cNvPicPr>
          <p:nvPr/>
        </p:nvPicPr>
        <p:blipFill rotWithShape="1">
          <a:blip r:embed="rId3"/>
          <a:srcRect l="1103" r="14524" b="-1"/>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CEA38-64D6-FE9A-4DA1-24234A36AE9D}"/>
              </a:ext>
            </a:extLst>
          </p:cNvPr>
          <p:cNvSpPr>
            <a:spLocks noGrp="1"/>
          </p:cNvSpPr>
          <p:nvPr>
            <p:ph type="title"/>
          </p:nvPr>
        </p:nvSpPr>
        <p:spPr>
          <a:xfrm>
            <a:off x="371094" y="1161288"/>
            <a:ext cx="3438144" cy="1124712"/>
          </a:xfrm>
        </p:spPr>
        <p:txBody>
          <a:bodyPr anchor="b">
            <a:normAutofit/>
          </a:bodyPr>
          <a:lstStyle/>
          <a:p>
            <a:r>
              <a:rPr lang="en-US" sz="2800">
                <a:cs typeface="Calibri Light"/>
              </a:rPr>
              <a:t>General Benefits of Trees</a:t>
            </a:r>
            <a:endParaRPr lang="en-US" sz="2800"/>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BF1363-7B9E-7FD7-343D-F75A311E76C3}"/>
              </a:ext>
            </a:extLst>
          </p:cNvPr>
          <p:cNvSpPr>
            <a:spLocks noGrp="1"/>
          </p:cNvSpPr>
          <p:nvPr>
            <p:ph idx="1"/>
          </p:nvPr>
        </p:nvSpPr>
        <p:spPr>
          <a:xfrm>
            <a:off x="371094" y="2718054"/>
            <a:ext cx="3438906" cy="3207258"/>
          </a:xfrm>
        </p:spPr>
        <p:txBody>
          <a:bodyPr anchor="t">
            <a:normAutofit/>
          </a:bodyPr>
          <a:lstStyle/>
          <a:p>
            <a:r>
              <a:rPr lang="en-US" sz="1700" dirty="0"/>
              <a:t>Aesthetics attracts commerce, residents, and improves property value by 5-10%</a:t>
            </a:r>
          </a:p>
          <a:p>
            <a:r>
              <a:rPr lang="en-US" sz="1700" dirty="0"/>
              <a:t>Maintain community asphalt roads by shading </a:t>
            </a:r>
          </a:p>
          <a:p>
            <a:r>
              <a:rPr lang="en-US" sz="1700" dirty="0"/>
              <a:t>Improves air and water quality </a:t>
            </a:r>
          </a:p>
          <a:p>
            <a:r>
              <a:rPr lang="en-US" sz="1700" dirty="0"/>
              <a:t>Reduces energy costs (up to 30%)</a:t>
            </a:r>
          </a:p>
          <a:p>
            <a:r>
              <a:rPr lang="en-US" sz="1700" dirty="0"/>
              <a:t>Increases water retention which prevents flooding and reduces erosion</a:t>
            </a:r>
          </a:p>
        </p:txBody>
      </p:sp>
    </p:spTree>
    <p:extLst>
      <p:ext uri="{BB962C8B-B14F-4D97-AF65-F5344CB8AC3E}">
        <p14:creationId xmlns:p14="http://schemas.microsoft.com/office/powerpoint/2010/main" val="205191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graph&#10;&#10;Description automatically generated">
            <a:extLst>
              <a:ext uri="{FF2B5EF4-FFF2-40B4-BE49-F238E27FC236}">
                <a16:creationId xmlns:a16="http://schemas.microsoft.com/office/drawing/2014/main" id="{26A31E8A-E080-C8E5-BA32-D07616DF3C10}"/>
              </a:ext>
            </a:extLst>
          </p:cNvPr>
          <p:cNvPicPr>
            <a:picLocks noGrp="1" noChangeAspect="1"/>
          </p:cNvPicPr>
          <p:nvPr>
            <p:ph idx="1"/>
          </p:nvPr>
        </p:nvPicPr>
        <p:blipFill rotWithShape="1">
          <a:blip r:embed="rId3"/>
          <a:srcRect r="-1" b="1748"/>
          <a:stretch/>
        </p:blipFill>
        <p:spPr>
          <a:xfrm>
            <a:off x="-1" y="190"/>
            <a:ext cx="8128855" cy="5291194"/>
          </a:xfrm>
          <a:prstGeom prst="rect">
            <a:avLst/>
          </a:prstGeom>
        </p:spPr>
      </p:pic>
      <p:sp>
        <p:nvSpPr>
          <p:cNvPr id="61" name="Rectangle 6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755F8-6D94-A4A8-60F0-33D292309301}"/>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Street Pit vs </a:t>
            </a:r>
            <a:r>
              <a:rPr lang="en-US" sz="4000" kern="1200" err="1">
                <a:solidFill>
                  <a:srgbClr val="FFFFFF"/>
                </a:solidFill>
                <a:latin typeface="+mj-lt"/>
                <a:ea typeface="+mj-ea"/>
                <a:cs typeface="+mj-cs"/>
              </a:rPr>
              <a:t>RootSpace</a:t>
            </a:r>
            <a:r>
              <a:rPr lang="en-US" sz="4000" kern="1200">
                <a:solidFill>
                  <a:srgbClr val="FFFFFF"/>
                </a:solidFill>
                <a:latin typeface="+mj-lt"/>
                <a:ea typeface="+mj-ea"/>
                <a:cs typeface="+mj-cs"/>
              </a:rPr>
              <a:t> System</a:t>
            </a:r>
          </a:p>
        </p:txBody>
      </p:sp>
      <p:sp>
        <p:nvSpPr>
          <p:cNvPr id="63" name="Rectangle 6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walking on a sidewalk&#10;&#10;Description automatically generated">
            <a:extLst>
              <a:ext uri="{FF2B5EF4-FFF2-40B4-BE49-F238E27FC236}">
                <a16:creationId xmlns:a16="http://schemas.microsoft.com/office/drawing/2014/main" id="{3F928972-256C-A6AB-6169-0D5205114309}"/>
              </a:ext>
            </a:extLst>
          </p:cNvPr>
          <p:cNvPicPr>
            <a:picLocks noChangeAspect="1"/>
          </p:cNvPicPr>
          <p:nvPr/>
        </p:nvPicPr>
        <p:blipFill rotWithShape="1">
          <a:blip r:embed="rId4"/>
          <a:srcRect l="27849" r="14560"/>
          <a:stretch/>
        </p:blipFill>
        <p:spPr>
          <a:xfrm>
            <a:off x="8128856" y="1"/>
            <a:ext cx="4063143" cy="5291384"/>
          </a:xfrm>
          <a:prstGeom prst="rect">
            <a:avLst/>
          </a:prstGeom>
        </p:spPr>
      </p:pic>
    </p:spTree>
    <p:extLst>
      <p:ext uri="{BB962C8B-B14F-4D97-AF65-F5344CB8AC3E}">
        <p14:creationId xmlns:p14="http://schemas.microsoft.com/office/powerpoint/2010/main" val="404970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a growth of trees&#10;&#10;Description automatically generated">
            <a:extLst>
              <a:ext uri="{FF2B5EF4-FFF2-40B4-BE49-F238E27FC236}">
                <a16:creationId xmlns:a16="http://schemas.microsoft.com/office/drawing/2014/main" id="{E32A5BCC-03A1-A0A2-9524-241EF8736E89}"/>
              </a:ext>
            </a:extLst>
          </p:cNvPr>
          <p:cNvPicPr>
            <a:picLocks noGrp="1" noChangeAspect="1"/>
          </p:cNvPicPr>
          <p:nvPr>
            <p:ph idx="1"/>
          </p:nvPr>
        </p:nvPicPr>
        <p:blipFill>
          <a:blip r:embed="rId2"/>
          <a:stretch>
            <a:fillRect/>
          </a:stretch>
        </p:blipFill>
        <p:spPr>
          <a:xfrm>
            <a:off x="643467" y="1234355"/>
            <a:ext cx="10905066" cy="438928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35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trees and a line&#10;&#10;Description automatically generated">
            <a:extLst>
              <a:ext uri="{FF2B5EF4-FFF2-40B4-BE49-F238E27FC236}">
                <a16:creationId xmlns:a16="http://schemas.microsoft.com/office/drawing/2014/main" id="{474F0D06-941D-8765-3F7B-E46663171FD7}"/>
              </a:ext>
            </a:extLst>
          </p:cNvPr>
          <p:cNvPicPr>
            <a:picLocks noGrp="1" noChangeAspect="1"/>
          </p:cNvPicPr>
          <p:nvPr>
            <p:ph idx="1"/>
          </p:nvPr>
        </p:nvPicPr>
        <p:blipFill>
          <a:blip r:embed="rId2"/>
          <a:stretch>
            <a:fillRect/>
          </a:stretch>
        </p:blipFill>
        <p:spPr>
          <a:xfrm>
            <a:off x="643467" y="1725083"/>
            <a:ext cx="10905066" cy="340783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85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48D2-8BD7-D14F-EE7E-FB26937E754C}"/>
              </a:ext>
            </a:extLst>
          </p:cNvPr>
          <p:cNvSpPr>
            <a:spLocks noGrp="1"/>
          </p:cNvSpPr>
          <p:nvPr>
            <p:ph type="title"/>
          </p:nvPr>
        </p:nvSpPr>
        <p:spPr>
          <a:xfrm>
            <a:off x="6739128" y="638089"/>
            <a:ext cx="4818888" cy="1476801"/>
          </a:xfrm>
        </p:spPr>
        <p:txBody>
          <a:bodyPr anchor="b">
            <a:normAutofit/>
          </a:bodyPr>
          <a:lstStyle/>
          <a:p>
            <a:r>
              <a:rPr lang="en-US" sz="5000"/>
              <a:t>Florida’s Valuation of trees</a:t>
            </a:r>
          </a:p>
        </p:txBody>
      </p:sp>
      <p:pic>
        <p:nvPicPr>
          <p:cNvPr id="5" name="Picture 4">
            <a:extLst>
              <a:ext uri="{FF2B5EF4-FFF2-40B4-BE49-F238E27FC236}">
                <a16:creationId xmlns:a16="http://schemas.microsoft.com/office/drawing/2014/main" id="{6F33110A-52FF-D5A8-273D-95741AD4CBFC}"/>
              </a:ext>
            </a:extLst>
          </p:cNvPr>
          <p:cNvPicPr>
            <a:picLocks noChangeAspect="1"/>
          </p:cNvPicPr>
          <p:nvPr/>
        </p:nvPicPr>
        <p:blipFill rotWithShape="1">
          <a:blip r:embed="rId3"/>
          <a:srcRect r="3" b="23344"/>
          <a:stretch/>
        </p:blipFill>
        <p:spPr>
          <a:xfrm>
            <a:off x="196178" y="296068"/>
            <a:ext cx="6245043" cy="6491314"/>
          </a:xfrm>
          <a:prstGeom prst="rect">
            <a:avLst/>
          </a:prstGeom>
        </p:spPr>
      </p:pic>
      <p:sp>
        <p:nvSpPr>
          <p:cNvPr id="3" name="Content Placeholder 2">
            <a:extLst>
              <a:ext uri="{FF2B5EF4-FFF2-40B4-BE49-F238E27FC236}">
                <a16:creationId xmlns:a16="http://schemas.microsoft.com/office/drawing/2014/main" id="{ACDDE803-57EA-5FAD-D034-988B2B2C1916}"/>
              </a:ext>
            </a:extLst>
          </p:cNvPr>
          <p:cNvSpPr>
            <a:spLocks noGrp="1"/>
          </p:cNvSpPr>
          <p:nvPr>
            <p:ph idx="1"/>
          </p:nvPr>
        </p:nvSpPr>
        <p:spPr>
          <a:xfrm>
            <a:off x="6739128" y="2664886"/>
            <a:ext cx="5256694" cy="3897046"/>
          </a:xfrm>
        </p:spPr>
        <p:txBody>
          <a:bodyPr anchor="t">
            <a:normAutofit/>
          </a:bodyPr>
          <a:lstStyle/>
          <a:p>
            <a:pPr fontAlgn="base"/>
            <a:r>
              <a:rPr lang="en-US" sz="1700" b="0" i="0" dirty="0">
                <a:effectLst/>
                <a:latin typeface="gentona_light"/>
              </a:rPr>
              <a:t>Florida's urban forests provide an estimated $4.1 billion in annual benefits for the state</a:t>
            </a:r>
          </a:p>
          <a:p>
            <a:pPr fontAlgn="base"/>
            <a:r>
              <a:rPr lang="en-US" sz="1700" b="0" i="0" dirty="0">
                <a:effectLst/>
                <a:latin typeface="gentona_light"/>
              </a:rPr>
              <a:t> There is an estimated $76 billion in climate change benefits over their full lifespan</a:t>
            </a:r>
          </a:p>
          <a:p>
            <a:pPr fontAlgn="base"/>
            <a:r>
              <a:rPr lang="en-US" sz="1700" dirty="0">
                <a:latin typeface="gentona_light"/>
              </a:rPr>
              <a:t>T</a:t>
            </a:r>
            <a:r>
              <a:rPr lang="en-US" sz="1700" b="0" i="0" dirty="0">
                <a:effectLst/>
                <a:latin typeface="gentona_light"/>
              </a:rPr>
              <a:t>he average cost of planting an urban tree is $6 dollars with annual costs around $22-$27 dollars(respective to their size).</a:t>
            </a:r>
          </a:p>
          <a:p>
            <a:pPr fontAlgn="base"/>
            <a:r>
              <a:rPr lang="en-US" sz="1700" b="0" i="0" dirty="0">
                <a:effectLst/>
                <a:latin typeface="gentona_light"/>
              </a:rPr>
              <a:t>A category 4 hurricane is estimated to reduce tree coverage in an affected area by 7.7%.</a:t>
            </a:r>
          </a:p>
          <a:p>
            <a:pPr fontAlgn="base"/>
            <a:r>
              <a:rPr lang="en-US" sz="1700" b="0" i="0" dirty="0">
                <a:effectLst/>
                <a:latin typeface="gentona_light"/>
              </a:rPr>
              <a:t>Florida leads the United States in urban tree loss</a:t>
            </a:r>
          </a:p>
          <a:p>
            <a:pPr fontAlgn="base"/>
            <a:r>
              <a:rPr lang="en-US" sz="1700" b="0" i="0" dirty="0">
                <a:effectLst/>
                <a:latin typeface="gentona_light"/>
              </a:rPr>
              <a:t> </a:t>
            </a:r>
            <a:r>
              <a:rPr lang="en-US" sz="1700" dirty="0">
                <a:latin typeface="gentona_light"/>
              </a:rPr>
              <a:t>Florida </a:t>
            </a:r>
            <a:r>
              <a:rPr lang="en-US" sz="1700" b="0" i="0" dirty="0">
                <a:effectLst/>
                <a:latin typeface="gentona_light"/>
              </a:rPr>
              <a:t>cities, on average, have twice the private tree protection laws in place compared to the national average.</a:t>
            </a:r>
          </a:p>
          <a:p>
            <a:pPr marL="0" indent="0" fontAlgn="base">
              <a:buNone/>
            </a:pPr>
            <a:endParaRPr lang="en-US" sz="1700" b="1" i="0" dirty="0">
              <a:effectLst/>
              <a:latin typeface="gentona_light"/>
            </a:endParaRPr>
          </a:p>
        </p:txBody>
      </p:sp>
    </p:spTree>
    <p:extLst>
      <p:ext uri="{BB962C8B-B14F-4D97-AF65-F5344CB8AC3E}">
        <p14:creationId xmlns:p14="http://schemas.microsoft.com/office/powerpoint/2010/main" val="65917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50C3A-7417-7FD4-B3D3-BA354D089FEA}"/>
              </a:ext>
            </a:extLst>
          </p:cNvPr>
          <p:cNvSpPr>
            <a:spLocks noGrp="1"/>
          </p:cNvSpPr>
          <p:nvPr>
            <p:ph type="title"/>
          </p:nvPr>
        </p:nvSpPr>
        <p:spPr>
          <a:xfrm>
            <a:off x="5297762" y="329184"/>
            <a:ext cx="6251110" cy="1783080"/>
          </a:xfrm>
        </p:spPr>
        <p:txBody>
          <a:bodyPr anchor="b">
            <a:normAutofit/>
          </a:bodyPr>
          <a:lstStyle/>
          <a:p>
            <a:r>
              <a:rPr lang="en-US" sz="5400"/>
              <a:t>California’s Valuation of Trees</a:t>
            </a:r>
          </a:p>
        </p:txBody>
      </p:sp>
      <p:pic>
        <p:nvPicPr>
          <p:cNvPr id="1026" name="Picture 2" descr="EarthDefine Releases High Resolution Tree Map for California">
            <a:extLst>
              <a:ext uri="{FF2B5EF4-FFF2-40B4-BE49-F238E27FC236}">
                <a16:creationId xmlns:a16="http://schemas.microsoft.com/office/drawing/2014/main" id="{8EE1EFAE-F0D8-5459-29DF-99DDBAA6E47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716"/>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AEABD8-5E14-05DA-8A0C-1396D46AF6BB}"/>
              </a:ext>
            </a:extLst>
          </p:cNvPr>
          <p:cNvSpPr>
            <a:spLocks noGrp="1"/>
          </p:cNvSpPr>
          <p:nvPr>
            <p:ph idx="1"/>
          </p:nvPr>
        </p:nvSpPr>
        <p:spPr>
          <a:xfrm>
            <a:off x="5297762" y="2706624"/>
            <a:ext cx="6251110" cy="3483864"/>
          </a:xfrm>
        </p:spPr>
        <p:txBody>
          <a:bodyPr>
            <a:normAutofit/>
          </a:bodyPr>
          <a:lstStyle/>
          <a:p>
            <a:r>
              <a:rPr lang="en-US" sz="2200"/>
              <a:t>An urban forest in LA provides $111,810 of benefits per year</a:t>
            </a:r>
          </a:p>
          <a:p>
            <a:r>
              <a:rPr lang="en-US" sz="2200"/>
              <a:t>Every dollar spent in an urban tree yields $5.82 in benefits, given an average annual per tree management cost of $19.00</a:t>
            </a:r>
          </a:p>
          <a:p>
            <a:r>
              <a:rPr lang="en-US" sz="2200"/>
              <a:t>It is estimated that trees remove 9000 lbs. of air pollution per year with an associated value of $49,486.09 in LA</a:t>
            </a:r>
          </a:p>
        </p:txBody>
      </p:sp>
    </p:spTree>
    <p:extLst>
      <p:ext uri="{BB962C8B-B14F-4D97-AF65-F5344CB8AC3E}">
        <p14:creationId xmlns:p14="http://schemas.microsoft.com/office/powerpoint/2010/main" val="1850053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CC499A-2445-5725-1DB8-DEE501D87DF4}"/>
              </a:ext>
            </a:extLst>
          </p:cNvPr>
          <p:cNvSpPr>
            <a:spLocks noGrp="1"/>
          </p:cNvSpPr>
          <p:nvPr>
            <p:ph type="title"/>
          </p:nvPr>
        </p:nvSpPr>
        <p:spPr>
          <a:xfrm>
            <a:off x="640080" y="2074363"/>
            <a:ext cx="2752354" cy="2709275"/>
          </a:xfrm>
          <a:prstGeom prst="ellipse">
            <a:avLst/>
          </a:prstGeom>
          <a:solidFill>
            <a:schemeClr val="accent6">
              <a:lumMod val="75000"/>
            </a:schemeClr>
          </a:solidFill>
          <a:ln w="174625" cmpd="thinThick">
            <a:solidFill>
              <a:schemeClr val="accent6">
                <a:lumMod val="75000"/>
              </a:schemeClr>
            </a:solidFill>
          </a:ln>
        </p:spPr>
        <p:txBody>
          <a:bodyPr vert="horz" lIns="91440" tIns="45720" rIns="91440" bIns="45720" rtlCol="0" anchor="ctr">
            <a:normAutofit/>
          </a:bodyPr>
          <a:lstStyle/>
          <a:p>
            <a:pPr algn="ctr"/>
            <a:r>
              <a:rPr lang="en-US" sz="2200" kern="1200">
                <a:solidFill>
                  <a:schemeClr val="bg1"/>
                </a:solidFill>
                <a:latin typeface="+mj-lt"/>
                <a:ea typeface="+mj-ea"/>
                <a:cs typeface="+mj-cs"/>
              </a:rPr>
              <a:t>Tons of carbons absorbed and its value by California tree species</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9B3F5DE7-79BF-AADF-2989-3E6B01A14C2E}"/>
              </a:ext>
            </a:extLst>
          </p:cNvPr>
          <p:cNvPicPr>
            <a:picLocks noGrp="1" noChangeAspect="1"/>
          </p:cNvPicPr>
          <p:nvPr>
            <p:ph idx="1"/>
          </p:nvPr>
        </p:nvPicPr>
        <p:blipFill rotWithShape="1">
          <a:blip r:embed="rId3"/>
          <a:srcRect t="11417"/>
          <a:stretch/>
        </p:blipFill>
        <p:spPr>
          <a:xfrm>
            <a:off x="3575314" y="899946"/>
            <a:ext cx="8513298" cy="4788749"/>
          </a:xfrm>
          <a:prstGeom prst="rect">
            <a:avLst/>
          </a:prstGeom>
        </p:spPr>
      </p:pic>
    </p:spTree>
    <p:extLst>
      <p:ext uri="{BB962C8B-B14F-4D97-AF65-F5344CB8AC3E}">
        <p14:creationId xmlns:p14="http://schemas.microsoft.com/office/powerpoint/2010/main" val="325182880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28</TotalTime>
  <Words>1166</Words>
  <Application>Microsoft Office PowerPoint</Application>
  <PresentationFormat>Widescreen</PresentationFormat>
  <Paragraphs>93</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gentona_light</vt:lpstr>
      <vt:lpstr>Google Sans</vt:lpstr>
      <vt:lpstr>office theme</vt:lpstr>
      <vt:lpstr>Benefit-Cost Analysis of Urban Trees</vt:lpstr>
      <vt:lpstr>General Costs of Trees</vt:lpstr>
      <vt:lpstr>General Benefits of Trees</vt:lpstr>
      <vt:lpstr>Street Pit vs RootSpace System</vt:lpstr>
      <vt:lpstr>PowerPoint Presentation</vt:lpstr>
      <vt:lpstr>PowerPoint Presentation</vt:lpstr>
      <vt:lpstr>Florida’s Valuation of trees</vt:lpstr>
      <vt:lpstr>California’s Valuation of Trees</vt:lpstr>
      <vt:lpstr>Tons of carbons absorbed and its value by California tree species </vt:lpstr>
      <vt:lpstr>United States Urban Forests</vt:lpstr>
      <vt:lpstr>England’s Urban Forest’s</vt:lpstr>
      <vt:lpstr>Article Summary </vt:lpstr>
      <vt:lpstr>PowerPoint Presentation</vt:lpstr>
      <vt:lpstr>Article Opinion</vt:lpstr>
      <vt:lpstr>Sources and 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Sarria, Isaiah</cp:lastModifiedBy>
  <cp:revision>1</cp:revision>
  <dcterms:created xsi:type="dcterms:W3CDTF">2023-10-25T20:32:19Z</dcterms:created>
  <dcterms:modified xsi:type="dcterms:W3CDTF">2023-11-14T20:43:17Z</dcterms:modified>
</cp:coreProperties>
</file>